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74" r:id="rId5"/>
    <p:sldId id="260" r:id="rId6"/>
    <p:sldId id="261" r:id="rId7"/>
    <p:sldId id="275" r:id="rId8"/>
    <p:sldId id="276" r:id="rId9"/>
    <p:sldId id="262" r:id="rId10"/>
    <p:sldId id="263"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3" autoAdjust="0"/>
    <p:restoredTop sz="94660"/>
  </p:normalViewPr>
  <p:slideViewPr>
    <p:cSldViewPr>
      <p:cViewPr varScale="1">
        <p:scale>
          <a:sx n="65" d="100"/>
          <a:sy n="65" d="100"/>
        </p:scale>
        <p:origin x="72" y="10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zh-CN" altLang="en-US"/>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Date Placeholder 2"/>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31476EC0-427B-45F8-B8E3-08042772A56A}" type="datetimeFigureOut">
              <a:rPr lang="zh-CN" altLang="en-US" smtClean="0"/>
              <a:pPr/>
              <a:t>2021/4/30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76EC0-427B-45F8-B8E3-08042772A56A}" type="datetimeFigureOut">
              <a:rPr lang="zh-CN" altLang="en-US" smtClean="0"/>
              <a:pPr/>
              <a:t>2021/4/30</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ABA15-13E4-4674-B554-6709B6CEF83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en.wikipedia.org/wiki/File:Apparent_retrograde_motion.gi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Tychonian_system.sv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en.wikipedia.org/wiki/File:Kepler-second-law.gi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en.wikipedia.org/wiki/File:Galilee.jpg"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toothpick2013.glogster.com/galileo-galile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altLang="zh-CN" dirty="0"/>
              <a:t>A History of Astronomy</a:t>
            </a:r>
            <a:endParaRPr lang="zh-CN" altLang="en-US" dirty="0"/>
          </a:p>
        </p:txBody>
      </p:sp>
      <p:pic>
        <p:nvPicPr>
          <p:cNvPr id="27650" name="Picture 2" descr="http://astronomylinks.wikispaces.com/file/view/stargazers.gif/105673097/stargazers.gif"/>
          <p:cNvPicPr>
            <a:picLocks noChangeAspect="1" noChangeArrowheads="1"/>
          </p:cNvPicPr>
          <p:nvPr/>
        </p:nvPicPr>
        <p:blipFill>
          <a:blip r:embed="rId2"/>
          <a:srcRect/>
          <a:stretch>
            <a:fillRect/>
          </a:stretch>
        </p:blipFill>
        <p:spPr bwMode="auto">
          <a:xfrm>
            <a:off x="2438400" y="1676400"/>
            <a:ext cx="4495800" cy="3637051"/>
          </a:xfrm>
          <a:prstGeom prst="rect">
            <a:avLst/>
          </a:prstGeom>
          <a:noFill/>
        </p:spPr>
      </p:pic>
      <p:sp>
        <p:nvSpPr>
          <p:cNvPr id="4" name="TextBox 3"/>
          <p:cNvSpPr txBox="1"/>
          <p:nvPr/>
        </p:nvSpPr>
        <p:spPr>
          <a:xfrm>
            <a:off x="914400" y="5473005"/>
            <a:ext cx="7696200" cy="1384995"/>
          </a:xfrm>
          <a:prstGeom prst="rect">
            <a:avLst/>
          </a:prstGeom>
          <a:noFill/>
        </p:spPr>
        <p:txBody>
          <a:bodyPr wrap="square" rtlCol="0">
            <a:spAutoFit/>
          </a:bodyPr>
          <a:lstStyle/>
          <a:p>
            <a:r>
              <a:rPr lang="en-US" altLang="zh-CN" sz="2800" dirty="0"/>
              <a:t>Astronomy is the branch of science that tries to know about </a:t>
            </a:r>
            <a:r>
              <a:rPr lang="en-US" sz="2800" dirty="0"/>
              <a:t>objects outside the Earth (astronomical objects)</a:t>
            </a:r>
            <a:endParaRPr lang="zh-CN"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Isaac Newton (1642 - 1727)</a:t>
            </a:r>
            <a:endParaRPr lang="zh-CN" altLang="en-US" dirty="0"/>
          </a:p>
        </p:txBody>
      </p:sp>
      <p:sp>
        <p:nvSpPr>
          <p:cNvPr id="3" name="Content Placeholder 2"/>
          <p:cNvSpPr>
            <a:spLocks noGrp="1"/>
          </p:cNvSpPr>
          <p:nvPr>
            <p:ph idx="1"/>
          </p:nvPr>
        </p:nvSpPr>
        <p:spPr>
          <a:xfrm>
            <a:off x="457200" y="1371600"/>
            <a:ext cx="8229600" cy="5105400"/>
          </a:xfrm>
        </p:spPr>
        <p:txBody>
          <a:bodyPr>
            <a:normAutofit fontScale="92500" lnSpcReduction="10000"/>
          </a:bodyPr>
          <a:lstStyle/>
          <a:p>
            <a:r>
              <a:rPr lang="en-US" altLang="zh-CN" dirty="0"/>
              <a:t>Newton used the ideas of Copernicus, Galileo, and others and created the 3 Laws of Motion and the Law of Universal Gravitation</a:t>
            </a:r>
          </a:p>
          <a:p>
            <a:r>
              <a:rPr lang="en-US" altLang="zh-CN" dirty="0"/>
              <a:t>These laws accurately described the motions of all objects everywhere, including astronomical objects</a:t>
            </a:r>
          </a:p>
          <a:p>
            <a:r>
              <a:rPr lang="en-US" altLang="zh-CN" dirty="0"/>
              <a:t>Before this it was believed that astronomical objects had different laws of motion than objects on the Earth</a:t>
            </a:r>
          </a:p>
          <a:p>
            <a:r>
              <a:rPr lang="en-US" altLang="zh-CN" dirty="0"/>
              <a:t>Published his theories in his work </a:t>
            </a:r>
            <a:r>
              <a:rPr lang="en-US" altLang="zh-CN" i="1" dirty="0"/>
              <a:t>Principia</a:t>
            </a:r>
            <a:r>
              <a:rPr lang="en-US" altLang="zh-CN" dirty="0"/>
              <a:t> in 1687</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Ancient Astronomy</a:t>
            </a:r>
            <a:endParaRPr lang="zh-CN" altLang="en-US" dirty="0"/>
          </a:p>
        </p:txBody>
      </p:sp>
      <p:sp>
        <p:nvSpPr>
          <p:cNvPr id="3" name="Content Placeholder 2"/>
          <p:cNvSpPr>
            <a:spLocks noGrp="1"/>
          </p:cNvSpPr>
          <p:nvPr>
            <p:ph idx="1"/>
          </p:nvPr>
        </p:nvSpPr>
        <p:spPr/>
        <p:txBody>
          <a:bodyPr>
            <a:normAutofit lnSpcReduction="10000"/>
          </a:bodyPr>
          <a:lstStyle/>
          <a:p>
            <a:r>
              <a:rPr lang="en-US" altLang="zh-CN" dirty="0"/>
              <a:t>“Ancient” means from </a:t>
            </a:r>
            <a:r>
              <a:rPr lang="en-US" dirty="0"/>
              <a:t>time long past, especially before the end of the Western Roman Empire in 476 A.D.</a:t>
            </a:r>
            <a:endParaRPr lang="en-US" altLang="zh-CN" dirty="0"/>
          </a:p>
          <a:p>
            <a:r>
              <a:rPr lang="en-US" altLang="zh-CN" dirty="0"/>
              <a:t>Many ancient peoples, including in ancient China and India, made detailed observations about the objects in the sky</a:t>
            </a:r>
          </a:p>
          <a:p>
            <a:r>
              <a:rPr lang="en-US" altLang="zh-CN" dirty="0"/>
              <a:t>These observations were useful in making calendars, which helped in yearly planning, and were also part of many religions</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dirty="0"/>
              <a:t>Is the solar system geocentric or heliocentric?</a:t>
            </a:r>
            <a:endParaRPr lang="zh-CN" alt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altLang="zh-CN" dirty="0"/>
              <a:t>“geo” = earth, “</a:t>
            </a:r>
            <a:r>
              <a:rPr lang="en-US" altLang="zh-CN" dirty="0" err="1"/>
              <a:t>helio</a:t>
            </a:r>
            <a:r>
              <a:rPr lang="en-US" altLang="zh-CN" dirty="0"/>
              <a:t>” = sun, “centric” = centered, so “geocentric” means “earth-centered” and “heliocentric” means “sun-centered”</a:t>
            </a:r>
          </a:p>
          <a:p>
            <a:r>
              <a:rPr lang="en-US" altLang="zh-CN" dirty="0"/>
              <a:t>Most ancient Greek astronomers believed that the earth was the center of the solar system and the universe, with everything orbiting it, which is called a “geocentric” model or system</a:t>
            </a:r>
          </a:p>
          <a:p>
            <a:r>
              <a:rPr lang="en-US" altLang="zh-CN" dirty="0"/>
              <a:t>We now know that the earth orbits the sun, which is called a “heliocentric” model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Ancient Greek Astronomy</a:t>
            </a:r>
            <a:endParaRPr lang="zh-CN" altLang="en-US" dirty="0"/>
          </a:p>
        </p:txBody>
      </p:sp>
      <p:sp>
        <p:nvSpPr>
          <p:cNvPr id="3" name="Content Placeholder 2"/>
          <p:cNvSpPr>
            <a:spLocks noGrp="1"/>
          </p:cNvSpPr>
          <p:nvPr>
            <p:ph idx="1"/>
          </p:nvPr>
        </p:nvSpPr>
        <p:spPr>
          <a:xfrm>
            <a:off x="381000" y="1295400"/>
            <a:ext cx="8229600" cy="5181600"/>
          </a:xfrm>
        </p:spPr>
        <p:txBody>
          <a:bodyPr>
            <a:normAutofit lnSpcReduction="10000"/>
          </a:bodyPr>
          <a:lstStyle/>
          <a:p>
            <a:pPr marL="342900" lvl="1" indent="-342900">
              <a:buFont typeface="Arial" pitchFamily="34" charset="0"/>
              <a:buChar char="•"/>
            </a:pPr>
            <a:r>
              <a:rPr lang="en-US" altLang="zh-CN" sz="3200" dirty="0"/>
              <a:t>Most ancient Greeks believed that </a:t>
            </a:r>
            <a:r>
              <a:rPr lang="en-US" altLang="zh-CN" sz="3200" dirty="0">
                <a:ea typeface="宋体" charset="-122"/>
              </a:rPr>
              <a:t>all astronomical objects were perfect, unchanging spheres and orbited in perfect circles around the earth, following different physical laws from those on Earth</a:t>
            </a:r>
          </a:p>
          <a:p>
            <a:pPr marL="342900" lvl="1" indent="-342900">
              <a:buFont typeface="Arial" pitchFamily="34" charset="0"/>
              <a:buChar char="•"/>
            </a:pPr>
            <a:r>
              <a:rPr lang="en-US" altLang="zh-CN" sz="3200" dirty="0">
                <a:ea typeface="宋体" charset="-122"/>
              </a:rPr>
              <a:t>These ideas were believed by most people until Copernicus, </a:t>
            </a:r>
            <a:r>
              <a:rPr lang="en-US" altLang="zh-CN" sz="3200" dirty="0" err="1">
                <a:ea typeface="宋体" charset="-122"/>
              </a:rPr>
              <a:t>Kepler</a:t>
            </a:r>
            <a:r>
              <a:rPr lang="en-US" altLang="zh-CN" sz="3200" dirty="0">
                <a:ea typeface="宋体" charset="-122"/>
              </a:rPr>
              <a:t>, and Galileo disproved them more than 1000 years later</a:t>
            </a:r>
          </a:p>
          <a:p>
            <a:pPr marL="342900" lvl="1" indent="-342900">
              <a:buFont typeface="Arial" pitchFamily="34" charset="0"/>
              <a:buChar char="•"/>
            </a:pPr>
            <a:r>
              <a:rPr lang="en-US" altLang="zh-CN" sz="3200" dirty="0">
                <a:ea typeface="宋体" charset="-122"/>
              </a:rPr>
              <a:t>Although they had many wrong ideas about the solar system, the ancient Greeks made many important astronomical discoveries</a:t>
            </a:r>
          </a:p>
          <a:p>
            <a:pPr marL="342900" lvl="1" indent="-342900">
              <a:buFont typeface="Arial" pitchFamily="34" charset="0"/>
              <a:buChar char="•"/>
            </a:pPr>
            <a:endParaRPr lang="en-US" altLang="zh-CN" sz="3200" dirty="0">
              <a:ea typeface="宋体" charset="-122"/>
            </a:endParaRP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Astronomy in the Middle Ages</a:t>
            </a:r>
            <a:endParaRPr lang="zh-CN" altLang="en-US" dirty="0"/>
          </a:p>
        </p:txBody>
      </p:sp>
      <p:sp>
        <p:nvSpPr>
          <p:cNvPr id="3" name="Content Placeholder 2"/>
          <p:cNvSpPr>
            <a:spLocks noGrp="1"/>
          </p:cNvSpPr>
          <p:nvPr>
            <p:ph idx="1"/>
          </p:nvPr>
        </p:nvSpPr>
        <p:spPr>
          <a:xfrm>
            <a:off x="457200" y="1447800"/>
            <a:ext cx="8229600" cy="4525963"/>
          </a:xfrm>
        </p:spPr>
        <p:txBody>
          <a:bodyPr/>
          <a:lstStyle/>
          <a:p>
            <a:r>
              <a:rPr lang="en-US" dirty="0"/>
              <a:t>In European history, the Middle Ages lasted from about 500 A.D. to about 1500 A.D. (between antiquity and the modern period)</a:t>
            </a:r>
          </a:p>
          <a:p>
            <a:r>
              <a:rPr lang="en-US" altLang="zh-CN" dirty="0"/>
              <a:t>In Europe, astronomy (and knowledge in general) did not gain much during the Middle Ages, and so it has been called “The Dark Ages”</a:t>
            </a:r>
            <a:endParaRPr lang="zh-CN" altLang="en-US" dirty="0"/>
          </a:p>
        </p:txBody>
      </p:sp>
      <p:pic>
        <p:nvPicPr>
          <p:cNvPr id="7172" name="Picture 4" descr="http://ts2.mm.bing.net/th?id=H.4794176762414013&amp;pid=1.7&amp;w=229&amp;h=187&amp;c=7&amp;rs=1"/>
          <p:cNvPicPr>
            <a:picLocks noChangeAspect="1" noChangeArrowheads="1"/>
          </p:cNvPicPr>
          <p:nvPr/>
        </p:nvPicPr>
        <p:blipFill>
          <a:blip r:embed="rId2"/>
          <a:srcRect/>
          <a:stretch>
            <a:fillRect/>
          </a:stretch>
        </p:blipFill>
        <p:spPr bwMode="auto">
          <a:xfrm>
            <a:off x="4572000" y="4572000"/>
            <a:ext cx="2799432" cy="2286000"/>
          </a:xfrm>
          <a:prstGeom prst="rect">
            <a:avLst/>
          </a:prstGeom>
          <a:noFill/>
        </p:spPr>
      </p:pic>
      <p:sp>
        <p:nvSpPr>
          <p:cNvPr id="6" name="TextBox 5"/>
          <p:cNvSpPr txBox="1"/>
          <p:nvPr/>
        </p:nvSpPr>
        <p:spPr>
          <a:xfrm>
            <a:off x="1219200" y="4876800"/>
            <a:ext cx="3505200" cy="1754326"/>
          </a:xfrm>
          <a:prstGeom prst="rect">
            <a:avLst/>
          </a:prstGeom>
          <a:noFill/>
        </p:spPr>
        <p:txBody>
          <a:bodyPr wrap="square" rtlCol="0">
            <a:spAutoFit/>
          </a:bodyPr>
          <a:lstStyle/>
          <a:p>
            <a:r>
              <a:rPr lang="en-US" altLang="zh-CN" dirty="0"/>
              <a:t>This picture shows the earth at the center and the sun and other planets orbiting the earth in perfect circles. This was the model believed to be true by most people during the Middle Ages</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altLang="zh-CN" dirty="0">
                <a:ea typeface="宋体" charset="-122"/>
              </a:rPr>
              <a:t>Nicholas Copernicus (1473 - 1543)</a:t>
            </a:r>
            <a:endParaRPr lang="zh-CN" altLang="en-US" dirty="0"/>
          </a:p>
        </p:txBody>
      </p:sp>
      <p:sp>
        <p:nvSpPr>
          <p:cNvPr id="3" name="Content Placeholder 2"/>
          <p:cNvSpPr>
            <a:spLocks noGrp="1"/>
          </p:cNvSpPr>
          <p:nvPr>
            <p:ph idx="1"/>
          </p:nvPr>
        </p:nvSpPr>
        <p:spPr>
          <a:xfrm>
            <a:off x="457200" y="1066800"/>
            <a:ext cx="8229600" cy="4525963"/>
          </a:xfrm>
        </p:spPr>
        <p:txBody>
          <a:bodyPr>
            <a:normAutofit/>
          </a:bodyPr>
          <a:lstStyle/>
          <a:p>
            <a:r>
              <a:rPr lang="en-US" dirty="0"/>
              <a:t>The publication of Copernicus' book, </a:t>
            </a:r>
            <a:r>
              <a:rPr lang="en-US" i="1" dirty="0"/>
              <a:t>On the Revolutions of the Celestial Spheres</a:t>
            </a:r>
            <a:r>
              <a:rPr lang="en-US" dirty="0"/>
              <a:t>, just before his death in 1543, is considered a major event in the history of science</a:t>
            </a:r>
          </a:p>
          <a:p>
            <a:r>
              <a:rPr lang="en-US" altLang="zh-CN" dirty="0"/>
              <a:t>It argued for the heliocentric model based on the observed backward motion of Mars</a:t>
            </a:r>
          </a:p>
          <a:p>
            <a:endParaRPr lang="en-US" altLang="zh-CN" dirty="0"/>
          </a:p>
          <a:p>
            <a:endParaRPr lang="zh-CN" altLang="en-US" dirty="0"/>
          </a:p>
        </p:txBody>
      </p:sp>
      <p:pic>
        <p:nvPicPr>
          <p:cNvPr id="6146" name="Picture 2" descr="http://upload.wikimedia.org/wikipedia/commons/e/ea/Apparent_retrograde_motion.gif">
            <a:hlinkClick r:id="rId2"/>
          </p:cNvPr>
          <p:cNvPicPr>
            <a:picLocks noChangeAspect="1" noChangeArrowheads="1" noCrop="1"/>
          </p:cNvPicPr>
          <p:nvPr/>
        </p:nvPicPr>
        <p:blipFill>
          <a:blip r:embed="rId3"/>
          <a:srcRect/>
          <a:stretch>
            <a:fillRect/>
          </a:stretch>
        </p:blipFill>
        <p:spPr bwMode="auto">
          <a:xfrm>
            <a:off x="2057400" y="4114800"/>
            <a:ext cx="4876800" cy="2438400"/>
          </a:xfrm>
          <a:prstGeom prst="rect">
            <a:avLst/>
          </a:prstGeom>
          <a:noFill/>
        </p:spPr>
      </p:pic>
      <p:sp>
        <p:nvSpPr>
          <p:cNvPr id="7" name="TextBox 6"/>
          <p:cNvSpPr txBox="1"/>
          <p:nvPr/>
        </p:nvSpPr>
        <p:spPr>
          <a:xfrm>
            <a:off x="2133600" y="6400800"/>
            <a:ext cx="4648200" cy="369332"/>
          </a:xfrm>
          <a:prstGeom prst="rect">
            <a:avLst/>
          </a:prstGeom>
          <a:noFill/>
        </p:spPr>
        <p:txBody>
          <a:bodyPr wrap="square" rtlCol="0">
            <a:spAutoFit/>
          </a:bodyPr>
          <a:lstStyle/>
          <a:p>
            <a:r>
              <a:rPr lang="en-US" altLang="zh-CN" dirty="0"/>
              <a:t>Heliocentric model		Geocentric model</a:t>
            </a:r>
            <a:endParaRPr lang="zh-CN" altLang="en-US" dirty="0"/>
          </a:p>
        </p:txBody>
      </p:sp>
      <p:sp>
        <p:nvSpPr>
          <p:cNvPr id="6" name="TextBox 5"/>
          <p:cNvSpPr txBox="1"/>
          <p:nvPr/>
        </p:nvSpPr>
        <p:spPr>
          <a:xfrm>
            <a:off x="381000" y="4953000"/>
            <a:ext cx="1828800" cy="1200329"/>
          </a:xfrm>
          <a:prstGeom prst="rect">
            <a:avLst/>
          </a:prstGeom>
          <a:noFill/>
        </p:spPr>
        <p:txBody>
          <a:bodyPr wrap="square" rtlCol="0">
            <a:spAutoFit/>
          </a:bodyPr>
          <a:lstStyle/>
          <a:p>
            <a:r>
              <a:rPr lang="en-US" altLang="zh-CN" dirty="0"/>
              <a:t>In this animation, the Sun is yellow, the Earth is blue, and Mars is red</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altLang="zh-CN" dirty="0" err="1"/>
              <a:t>Tycho</a:t>
            </a:r>
            <a:r>
              <a:rPr lang="en-US" altLang="zh-CN" dirty="0"/>
              <a:t> Brahe (</a:t>
            </a:r>
            <a:r>
              <a:rPr lang="en-US" dirty="0"/>
              <a:t>1546 - 1601)</a:t>
            </a:r>
            <a:endParaRPr lang="zh-CN" altLang="en-US" dirty="0"/>
          </a:p>
        </p:txBody>
      </p:sp>
      <p:sp>
        <p:nvSpPr>
          <p:cNvPr id="3" name="Content Placeholder 2"/>
          <p:cNvSpPr>
            <a:spLocks noGrp="1"/>
          </p:cNvSpPr>
          <p:nvPr>
            <p:ph idx="1"/>
          </p:nvPr>
        </p:nvSpPr>
        <p:spPr>
          <a:xfrm>
            <a:off x="457200" y="1265237"/>
            <a:ext cx="8229600" cy="4525963"/>
          </a:xfrm>
        </p:spPr>
        <p:txBody>
          <a:bodyPr/>
          <a:lstStyle/>
          <a:p>
            <a:r>
              <a:rPr lang="en-US" dirty="0"/>
              <a:t>His model of the Solar System put forth in </a:t>
            </a:r>
            <a:r>
              <a:rPr lang="en-US" i="1" dirty="0"/>
              <a:t>Introduction to the New Astronomy</a:t>
            </a:r>
            <a:r>
              <a:rPr lang="en-US" dirty="0"/>
              <a:t> (1588) combined the geocentric and heliocentric models</a:t>
            </a:r>
          </a:p>
          <a:p>
            <a:endParaRPr lang="zh-CN" altLang="en-US" dirty="0"/>
          </a:p>
        </p:txBody>
      </p:sp>
      <p:pic>
        <p:nvPicPr>
          <p:cNvPr id="6148" name="Picture 4" descr="http://upload.wikimedia.org/wikipedia/commons/thumb/a/a6/Tychonian_system.svg/220px-Tychonian_system.svg.png">
            <a:hlinkClick r:id="rId2"/>
          </p:cNvPr>
          <p:cNvPicPr>
            <a:picLocks noChangeAspect="1" noChangeArrowheads="1"/>
          </p:cNvPicPr>
          <p:nvPr/>
        </p:nvPicPr>
        <p:blipFill>
          <a:blip r:embed="rId3"/>
          <a:srcRect/>
          <a:stretch>
            <a:fillRect/>
          </a:stretch>
        </p:blipFill>
        <p:spPr bwMode="auto">
          <a:xfrm>
            <a:off x="762000" y="3810000"/>
            <a:ext cx="2743200" cy="2743201"/>
          </a:xfrm>
          <a:prstGeom prst="rect">
            <a:avLst/>
          </a:prstGeom>
          <a:noFill/>
        </p:spPr>
      </p:pic>
      <p:sp>
        <p:nvSpPr>
          <p:cNvPr id="7" name="TextBox 6"/>
          <p:cNvSpPr txBox="1"/>
          <p:nvPr/>
        </p:nvSpPr>
        <p:spPr>
          <a:xfrm>
            <a:off x="3733800" y="3657600"/>
            <a:ext cx="4267200" cy="3046988"/>
          </a:xfrm>
          <a:prstGeom prst="rect">
            <a:avLst/>
          </a:prstGeom>
          <a:noFill/>
        </p:spPr>
        <p:txBody>
          <a:bodyPr wrap="square" rtlCol="0">
            <a:spAutoFit/>
          </a:bodyPr>
          <a:lstStyle/>
          <a:p>
            <a:r>
              <a:rPr lang="en-US" sz="2400" dirty="0"/>
              <a:t>In the </a:t>
            </a:r>
            <a:r>
              <a:rPr lang="en-US" sz="2400" dirty="0" err="1"/>
              <a:t>Tychonic</a:t>
            </a:r>
            <a:r>
              <a:rPr lang="en-US" sz="2400" dirty="0"/>
              <a:t> system, the objects on blue orbits (the Moon and the Sun) revolve around the Earth. The objects on orange orbits (Mercury, Venus, Mars, Jupiter, and Saturn) revolve around the Sun. Around all is a sphere of fixed stars.</a:t>
            </a:r>
            <a:endParaRPr lang="zh-CN"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a:t>Johannes </a:t>
            </a:r>
            <a:r>
              <a:rPr lang="en-US" dirty="0" err="1"/>
              <a:t>Kepler</a:t>
            </a:r>
            <a:r>
              <a:rPr lang="en-US" dirty="0"/>
              <a:t> (1571 - 1630) </a:t>
            </a:r>
            <a:endParaRPr lang="zh-CN" altLang="en-US" dirty="0"/>
          </a:p>
        </p:txBody>
      </p:sp>
      <p:sp>
        <p:nvSpPr>
          <p:cNvPr id="3" name="Content Placeholder 2"/>
          <p:cNvSpPr>
            <a:spLocks noGrp="1"/>
          </p:cNvSpPr>
          <p:nvPr>
            <p:ph idx="1"/>
          </p:nvPr>
        </p:nvSpPr>
        <p:spPr>
          <a:xfrm>
            <a:off x="457200" y="1066800"/>
            <a:ext cx="8229600" cy="4525963"/>
          </a:xfrm>
        </p:spPr>
        <p:txBody>
          <a:bodyPr>
            <a:normAutofit/>
          </a:bodyPr>
          <a:lstStyle/>
          <a:p>
            <a:r>
              <a:rPr lang="en-US" dirty="0"/>
              <a:t>Published </a:t>
            </a:r>
            <a:r>
              <a:rPr lang="en-US" i="1" dirty="0" err="1"/>
              <a:t>Astronomia</a:t>
            </a:r>
            <a:r>
              <a:rPr lang="en-US" i="1" dirty="0"/>
              <a:t> nova</a:t>
            </a:r>
            <a:r>
              <a:rPr lang="en-US" dirty="0"/>
              <a:t> in 1609</a:t>
            </a:r>
          </a:p>
          <a:p>
            <a:r>
              <a:rPr lang="en-US" dirty="0" err="1"/>
              <a:t>Kepler’s</a:t>
            </a:r>
            <a:r>
              <a:rPr lang="en-US" dirty="0"/>
              <a:t> work provided one of the foundations for Isaac Newton's theory of universal gravitation</a:t>
            </a:r>
          </a:p>
          <a:p>
            <a:r>
              <a:rPr lang="en-US" dirty="0"/>
              <a:t>He discovered that orbits are shaped like ellipses, not circles</a:t>
            </a:r>
          </a:p>
        </p:txBody>
      </p:sp>
      <p:pic>
        <p:nvPicPr>
          <p:cNvPr id="5122" name="Picture 2" descr="http://upload.wikimedia.org/wikipedia/commons/thumb/6/69/Kepler-second-law.gif/220px-Kepler-second-law.gif">
            <a:hlinkClick r:id="rId2"/>
          </p:cNvPr>
          <p:cNvPicPr>
            <a:picLocks noChangeAspect="1" noChangeArrowheads="1"/>
          </p:cNvPicPr>
          <p:nvPr/>
        </p:nvPicPr>
        <p:blipFill>
          <a:blip r:embed="rId3"/>
          <a:srcRect/>
          <a:stretch>
            <a:fillRect/>
          </a:stretch>
        </p:blipFill>
        <p:spPr bwMode="auto">
          <a:xfrm>
            <a:off x="762000" y="4267200"/>
            <a:ext cx="3877388" cy="2590800"/>
          </a:xfrm>
          <a:prstGeom prst="rect">
            <a:avLst/>
          </a:prstGeom>
          <a:noFill/>
        </p:spPr>
      </p:pic>
      <p:sp>
        <p:nvSpPr>
          <p:cNvPr id="8" name="TextBox 7"/>
          <p:cNvSpPr txBox="1"/>
          <p:nvPr/>
        </p:nvSpPr>
        <p:spPr>
          <a:xfrm>
            <a:off x="4724400" y="4303455"/>
            <a:ext cx="3810000" cy="2554545"/>
          </a:xfrm>
          <a:prstGeom prst="rect">
            <a:avLst/>
          </a:prstGeom>
          <a:noFill/>
        </p:spPr>
        <p:txBody>
          <a:bodyPr wrap="square" rtlCol="0">
            <a:spAutoFit/>
          </a:bodyPr>
          <a:lstStyle/>
          <a:p>
            <a:r>
              <a:rPr lang="en-US" sz="2000" dirty="0"/>
              <a:t>The same blue area is swept out in a given time. The green arrow is velocity. The purple arrow directed towards the Sun is the acceleration. The other two purple arrows are acceleration components parallel and perpendicular to the velocity.</a:t>
            </a:r>
            <a:endParaRPr lang="zh-CN"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altLang="zh-CN" dirty="0"/>
              <a:t>Galileo </a:t>
            </a:r>
            <a:r>
              <a:rPr lang="en-US" altLang="zh-CN" dirty="0" err="1"/>
              <a:t>Galilei</a:t>
            </a:r>
            <a:r>
              <a:rPr lang="en-US" altLang="zh-CN" dirty="0"/>
              <a:t> (1564 - 1642)</a:t>
            </a:r>
            <a:endParaRPr lang="zh-CN" altLang="en-US" dirty="0"/>
          </a:p>
        </p:txBody>
      </p:sp>
      <p:sp>
        <p:nvSpPr>
          <p:cNvPr id="3" name="Content Placeholder 2"/>
          <p:cNvSpPr>
            <a:spLocks noGrp="1"/>
          </p:cNvSpPr>
          <p:nvPr>
            <p:ph idx="1"/>
          </p:nvPr>
        </p:nvSpPr>
        <p:spPr>
          <a:xfrm>
            <a:off x="457200" y="1066800"/>
            <a:ext cx="8229600" cy="5105400"/>
          </a:xfrm>
        </p:spPr>
        <p:txBody>
          <a:bodyPr>
            <a:normAutofit/>
          </a:bodyPr>
          <a:lstStyle/>
          <a:p>
            <a:r>
              <a:rPr lang="en-US" dirty="0"/>
              <a:t>He discovered the four largest moons of Jupiter and craters on the Moon</a:t>
            </a:r>
          </a:p>
          <a:p>
            <a:r>
              <a:rPr lang="en-US" dirty="0"/>
              <a:t>His 1631 book, </a:t>
            </a:r>
            <a:r>
              <a:rPr lang="en-US" i="1" dirty="0"/>
              <a:t>Dialogue Concerning the Two Chief World Systems</a:t>
            </a:r>
            <a:r>
              <a:rPr lang="en-US" dirty="0"/>
              <a:t>, argued for the heliocentric model</a:t>
            </a:r>
          </a:p>
          <a:p>
            <a:r>
              <a:rPr lang="en-US" altLang="zh-CN" dirty="0"/>
              <a:t>He said the Earth could be moving because of the law of inertia</a:t>
            </a:r>
            <a:endParaRPr lang="zh-CN" altLang="en-US" dirty="0"/>
          </a:p>
        </p:txBody>
      </p:sp>
      <p:pic>
        <p:nvPicPr>
          <p:cNvPr id="5122" name="Picture 2" descr="http://upload.wikimedia.org/wikipedia/commons/thumb/4/48/Galilee.jpg/170px-Galilee.jpg">
            <a:hlinkClick r:id="rId2"/>
          </p:cNvPr>
          <p:cNvPicPr>
            <a:picLocks noChangeAspect="1" noChangeArrowheads="1"/>
          </p:cNvPicPr>
          <p:nvPr/>
        </p:nvPicPr>
        <p:blipFill>
          <a:blip r:embed="rId3"/>
          <a:srcRect/>
          <a:stretch>
            <a:fillRect/>
          </a:stretch>
        </p:blipFill>
        <p:spPr bwMode="auto">
          <a:xfrm>
            <a:off x="5791200" y="4514849"/>
            <a:ext cx="1619250" cy="2343151"/>
          </a:xfrm>
          <a:prstGeom prst="rect">
            <a:avLst/>
          </a:prstGeom>
          <a:noFill/>
        </p:spPr>
      </p:pic>
      <p:sp>
        <p:nvSpPr>
          <p:cNvPr id="5" name="TextBox 4"/>
          <p:cNvSpPr txBox="1"/>
          <p:nvPr/>
        </p:nvSpPr>
        <p:spPr>
          <a:xfrm>
            <a:off x="7391400" y="6211669"/>
            <a:ext cx="1981200" cy="646331"/>
          </a:xfrm>
          <a:prstGeom prst="rect">
            <a:avLst/>
          </a:prstGeom>
          <a:noFill/>
        </p:spPr>
        <p:txBody>
          <a:bodyPr wrap="square" rtlCol="0">
            <a:spAutoFit/>
          </a:bodyPr>
          <a:lstStyle/>
          <a:p>
            <a:r>
              <a:rPr lang="en-US" altLang="zh-CN" dirty="0"/>
              <a:t>A drawing of Galileo</a:t>
            </a:r>
            <a:endParaRPr lang="zh-CN" altLang="en-US" dirty="0"/>
          </a:p>
        </p:txBody>
      </p:sp>
      <p:pic>
        <p:nvPicPr>
          <p:cNvPr id="4" name="Picture 2" descr="https://sp2.yimg.com/ib/th?id=HN.608003825419617506&amp;pid=15.1">
            <a:hlinkClick r:id="rId4"/>
          </p:cNvPr>
          <p:cNvPicPr>
            <a:picLocks noChangeAspect="1" noChangeArrowheads="1"/>
          </p:cNvPicPr>
          <p:nvPr/>
        </p:nvPicPr>
        <p:blipFill>
          <a:blip r:embed="rId5"/>
          <a:srcRect/>
          <a:stretch>
            <a:fillRect/>
          </a:stretch>
        </p:blipFill>
        <p:spPr bwMode="auto">
          <a:xfrm>
            <a:off x="2057400" y="4967753"/>
            <a:ext cx="1981200" cy="1890247"/>
          </a:xfrm>
          <a:prstGeom prst="rect">
            <a:avLst/>
          </a:prstGeom>
          <a:noFill/>
        </p:spPr>
      </p:pic>
      <p:sp>
        <p:nvSpPr>
          <p:cNvPr id="7" name="TextBox 6"/>
          <p:cNvSpPr txBox="1"/>
          <p:nvPr/>
        </p:nvSpPr>
        <p:spPr>
          <a:xfrm>
            <a:off x="228600" y="5486400"/>
            <a:ext cx="2057400" cy="1200329"/>
          </a:xfrm>
          <a:prstGeom prst="rect">
            <a:avLst/>
          </a:prstGeom>
          <a:noFill/>
        </p:spPr>
        <p:txBody>
          <a:bodyPr wrap="square" rtlCol="0">
            <a:spAutoFit/>
          </a:bodyPr>
          <a:lstStyle/>
          <a:p>
            <a:r>
              <a:rPr lang="en-US" altLang="zh-CN" dirty="0"/>
              <a:t>One of Galileo’s drawings of the Moon, showing craters</a:t>
            </a:r>
            <a:endParaRPr lang="zh-CN" alt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735</Words>
  <Application>Microsoft Office PowerPoint</Application>
  <PresentationFormat>On-screen Show (4:3)</PresentationFormat>
  <Paragraphs>42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A History of Astronomy</vt:lpstr>
      <vt:lpstr>Ancient Astronomy</vt:lpstr>
      <vt:lpstr>Is the solar system geocentric or heliocentric?</vt:lpstr>
      <vt:lpstr>Ancient Greek Astronomy</vt:lpstr>
      <vt:lpstr>Astronomy in the Middle Ages</vt:lpstr>
      <vt:lpstr>Nicholas Copernicus (1473 - 1543)</vt:lpstr>
      <vt:lpstr>Tycho Brahe (1546 - 1601)</vt:lpstr>
      <vt:lpstr>Johannes Kepler (1571 - 1630) </vt:lpstr>
      <vt:lpstr>Galileo Galilei (1564 - 1642)</vt:lpstr>
      <vt:lpstr>Isaac Newton (1642 - 1727)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Astronomy</dc:title>
  <dc:creator>Teacher</dc:creator>
  <cp:lastModifiedBy>Christopher Chui</cp:lastModifiedBy>
  <cp:revision>75</cp:revision>
  <dcterms:created xsi:type="dcterms:W3CDTF">2013-08-19T02:23:26Z</dcterms:created>
  <dcterms:modified xsi:type="dcterms:W3CDTF">2021-04-30T22:12:51Z</dcterms:modified>
</cp:coreProperties>
</file>