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71" r:id="rId8"/>
    <p:sldId id="261" r:id="rId9"/>
    <p:sldId id="269" r:id="rId10"/>
    <p:sldId id="262" r:id="rId11"/>
    <p:sldId id="270" r:id="rId12"/>
    <p:sldId id="264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EF12-B49F-4E42-BF1F-641ACC2F3809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C93D4-9DCC-4888-90FB-8741C51D209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925E3-3812-4F90-9B25-814AC0BA2CE1}" type="datetimeFigureOut">
              <a:rPr lang="zh-CN" altLang="en-US" smtClean="0"/>
              <a:pPr/>
              <a:t>2021/4/30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1E099-439A-448F-B2B8-F64FF733D8B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//upload.wikimedia.org/wikipedia/commons/7/76/Cosmological_Composition_%E2%80%93_Pie_Chart.sv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altLang="zh-CN" dirty="0"/>
              <a:t>The Universe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5638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This is a spiral galaxy with other galaxies in the background. The universe is “everything that exists.”</a:t>
            </a:r>
            <a:endParaRPr lang="zh-CN" altLang="en-US" dirty="0"/>
          </a:p>
        </p:txBody>
      </p:sp>
      <p:sp>
        <p:nvSpPr>
          <p:cNvPr id="14338" name="AutoShape 2" descr="http://www.phys.ncku.edu.tw/~astrolab/mirrors/apod/image/0801/M31_halla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7191375" cy="3342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95400" y="11430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universe is a big place, perhaps the biggest. –Kurt Vonnegut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How will the universe end?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3300" u="sng" dirty="0"/>
              <a:t>Big Freeze?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This  is currently the most accepted theory within the scientific community.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Dark energy will cause the universe to expand forever and become very cold as the stars burn out</a:t>
            </a:r>
          </a:p>
          <a:p>
            <a:pPr>
              <a:buFont typeface="Wingdings" pitchFamily="2" charset="2"/>
              <a:buChar char="ü"/>
            </a:pPr>
            <a:endParaRPr lang="en-US" sz="3300" dirty="0"/>
          </a:p>
          <a:p>
            <a:pPr algn="ctr">
              <a:buNone/>
            </a:pPr>
            <a:r>
              <a:rPr lang="en-US" sz="3300" u="sng" dirty="0"/>
              <a:t>Big Crunch?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This theory says that the density of the universe is enough for gravity to stop its expansion and begin contracting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After billions of years of contracting, the universe could “crunch” into a single point, possibly causing another Big Bang</a:t>
            </a:r>
          </a:p>
          <a:p>
            <a:pPr>
              <a:buFont typeface="Wingdings" pitchFamily="2" charset="2"/>
              <a:buChar char="ü"/>
            </a:pPr>
            <a:r>
              <a:rPr lang="en-US" sz="3300" dirty="0"/>
              <a:t>This “bang-crunch” cycle could occur repeatedly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zh-CN" dirty="0"/>
              <a:t>The anthropic principle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Scientists have discovered that in order for humans to exist, many extremely unlikely events must have occurred, but they did…</a:t>
            </a:r>
          </a:p>
          <a:p>
            <a:r>
              <a:rPr lang="en-US" dirty="0"/>
              <a:t>Are we incredibly lucky to exist? Yes and no.</a:t>
            </a:r>
          </a:p>
          <a:p>
            <a:r>
              <a:rPr lang="en-US" dirty="0"/>
              <a:t>The anthropic principle basically says that because we can consider this question, we must have been made, so its not really luck, but necessity</a:t>
            </a:r>
          </a:p>
          <a:p>
            <a:r>
              <a:rPr lang="en-US" dirty="0"/>
              <a:t>Basically,</a:t>
            </a:r>
            <a:r>
              <a:rPr lang="en-US" i="1" dirty="0"/>
              <a:t> “an observed universe must allow the observer to exist"</a:t>
            </a: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We still don’t know: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67400" cy="495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/>
              <a:t>What caused the Big Bang?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What is dark matter?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What is dark energy?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Are there other universes connected to ours?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Why is there something instead of nothing?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And many other questions…</a:t>
            </a:r>
          </a:p>
          <a:p>
            <a:endParaRPr lang="zh-CN" altLang="en-US" dirty="0"/>
          </a:p>
        </p:txBody>
      </p:sp>
      <p:pic>
        <p:nvPicPr>
          <p:cNvPr id="5122" name="Picture 2" descr="http://ts4.mm.bing.net/th?id=H.4909535349244435&amp;pid=1.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505200"/>
            <a:ext cx="24574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Cosmology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Cosmology is the study of the nature of the universe, how the universe began and how it will end, if it does</a:t>
            </a:r>
          </a:p>
          <a:p>
            <a:r>
              <a:rPr lang="en-US" altLang="zh-CN" dirty="0"/>
              <a:t>There is religious cosmology, and scientific cosmology</a:t>
            </a:r>
          </a:p>
          <a:p>
            <a:r>
              <a:rPr lang="en-US" altLang="zh-CN" dirty="0"/>
              <a:t>“Creation myths” from traditional cultures are a form of cosmology</a:t>
            </a:r>
          </a:p>
          <a:p>
            <a:r>
              <a:rPr lang="en-US" altLang="zh-CN" dirty="0"/>
              <a:t>Scientific cosmology is part of astronomy and physics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Newton’s Static Universe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Here’s what Isaac Newton thought:</a:t>
            </a:r>
          </a:p>
          <a:p>
            <a:r>
              <a:rPr lang="en-US" altLang="zh-CN" dirty="0"/>
              <a:t>The universe is static (unchanging) and made of an infinite number of stars that are scattered randomly throughout an infinite space</a:t>
            </a:r>
          </a:p>
          <a:p>
            <a:r>
              <a:rPr lang="en-US" altLang="zh-CN" dirty="0"/>
              <a:t>The universe is infinitely old and will exist forever without any major changes</a:t>
            </a:r>
          </a:p>
          <a:p>
            <a:r>
              <a:rPr lang="en-US" altLang="zh-CN" dirty="0"/>
              <a:t>This is also called the “steady state” model</a:t>
            </a:r>
          </a:p>
          <a:p>
            <a:r>
              <a:rPr lang="en-US" altLang="zh-CN" dirty="0"/>
              <a:t>Is this true?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Edwin Hubble’s Discovery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1600200"/>
            <a:ext cx="41910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/>
              <a:t>Hubble noticed that the further away the galaxy, the greater the </a:t>
            </a:r>
            <a:r>
              <a:rPr lang="en-US" altLang="zh-CN" dirty="0" err="1"/>
              <a:t>redshift</a:t>
            </a:r>
            <a:r>
              <a:rPr lang="en-US" altLang="zh-CN" dirty="0"/>
              <a:t> of its light</a:t>
            </a:r>
          </a:p>
          <a:p>
            <a:pPr>
              <a:lnSpc>
                <a:spcPct val="90000"/>
              </a:lnSpc>
            </a:pPr>
            <a:r>
              <a:rPr lang="en-US" altLang="zh-CN" dirty="0" err="1"/>
              <a:t>Redshift</a:t>
            </a:r>
            <a:r>
              <a:rPr lang="en-US" altLang="zh-CN" dirty="0"/>
              <a:t> is the Doppler Effect for light waves from objects moving away from the observer</a:t>
            </a:r>
          </a:p>
          <a:p>
            <a:endParaRPr lang="zh-CN" altLang="en-US" dirty="0"/>
          </a:p>
        </p:txBody>
      </p:sp>
      <p:pic>
        <p:nvPicPr>
          <p:cNvPr id="4" name="Picture 9" descr="H_K_redshi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1486191"/>
            <a:ext cx="4124325" cy="45336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What does this </a:t>
            </a:r>
            <a:r>
              <a:rPr lang="en-US" altLang="zh-CN" dirty="0" err="1"/>
              <a:t>redshift</a:t>
            </a:r>
            <a:r>
              <a:rPr lang="en-US" altLang="zh-CN" dirty="0"/>
              <a:t> mean?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greater a galaxy’s distance from the observer, the greater its speed moving away from the observer, based on its greater </a:t>
            </a:r>
            <a:r>
              <a:rPr lang="en-US" altLang="zh-CN" dirty="0" err="1"/>
              <a:t>redshift</a:t>
            </a:r>
            <a:endParaRPr lang="en-US" altLang="zh-CN" sz="2400" dirty="0"/>
          </a:p>
          <a:p>
            <a:r>
              <a:rPr lang="en-US" altLang="zh-CN" dirty="0"/>
              <a:t>So, galaxies are getting farther apart as time moves forward, therefore the universe is expanding (getting bigger)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How old is the universe?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Hubble showed that the universe has been expanding for billions of years</a:t>
            </a:r>
          </a:p>
          <a:p>
            <a:r>
              <a:rPr lang="en-US" altLang="zh-CN" dirty="0"/>
              <a:t>The universe was denser in the past</a:t>
            </a:r>
          </a:p>
          <a:p>
            <a:r>
              <a:rPr lang="en-US" altLang="zh-CN" dirty="0"/>
              <a:t>If we “run the film backwards” to when the universe was a single point in space and infinitely dense, that happened about         13.7 billion (13,700,000,000) years ago</a:t>
            </a:r>
          </a:p>
          <a:p>
            <a:r>
              <a:rPr lang="en-US" altLang="zh-CN" dirty="0"/>
              <a:t>This was the “Big Bang”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The Big Bang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/>
              <a:t>Most scientists believe the universe as we know it began with the big bang</a:t>
            </a:r>
          </a:p>
          <a:p>
            <a:r>
              <a:rPr lang="en-US" altLang="zh-CN" dirty="0"/>
              <a:t>This </a:t>
            </a:r>
            <a:r>
              <a:rPr lang="en-US" altLang="zh-CN" i="1" dirty="0"/>
              <a:t>created space and time </a:t>
            </a:r>
            <a:r>
              <a:rPr lang="en-US" altLang="zh-CN" dirty="0"/>
              <a:t>as we know them, so in a real sense, there </a:t>
            </a:r>
            <a:r>
              <a:rPr lang="en-US" altLang="zh-CN" u="sng" dirty="0"/>
              <a:t>was no</a:t>
            </a:r>
            <a:r>
              <a:rPr lang="en-US" altLang="zh-CN" dirty="0"/>
              <a:t> “before the big bang,” and the big bang didn’t happen “in space”</a:t>
            </a:r>
          </a:p>
        </p:txBody>
      </p:sp>
      <p:pic>
        <p:nvPicPr>
          <p:cNvPr id="28674" name="Picture 2" descr="http://www.desktopexchange.com/plog-content/images/tv-pictures/the-big-bang-theory-wallpapers/big-bang-theory-tv-ca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343400"/>
            <a:ext cx="4114800" cy="23138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48400" y="54864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“The Big Bang Theory”  TV show is not the same as the real big bang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expanding universe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600" dirty="0"/>
              <a:t>The space between galaxies expands, not the galaxies themselves</a:t>
            </a:r>
          </a:p>
          <a:p>
            <a:pPr>
              <a:lnSpc>
                <a:spcPct val="90000"/>
              </a:lnSpc>
            </a:pPr>
            <a:r>
              <a:rPr lang="en-US" altLang="zh-CN" sz="2600" dirty="0"/>
              <a:t>Example:  raisins in a loaf of bread.  </a:t>
            </a:r>
          </a:p>
          <a:p>
            <a:pPr lvl="1">
              <a:lnSpc>
                <a:spcPct val="90000"/>
              </a:lnSpc>
            </a:pPr>
            <a:r>
              <a:rPr lang="en-US" altLang="zh-CN" sz="2600" dirty="0"/>
              <a:t>As the overall loaf of bread expands, the space between raisins increases but the raisins themselves do not expand.</a:t>
            </a:r>
          </a:p>
          <a:p>
            <a:endParaRPr lang="zh-CN" altLang="en-US" dirty="0"/>
          </a:p>
        </p:txBody>
      </p:sp>
      <p:pic>
        <p:nvPicPr>
          <p:cNvPr id="4" name="Picture 6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48200" y="1658112"/>
            <a:ext cx="4343400" cy="46908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zh-CN" dirty="0"/>
              <a:t>Dark energy and dark matter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500" dirty="0"/>
              <a:t>We have not directly observed dark energy or dark matter, but scientists think they exist because they are the simplest explanations for two otherwise unexplained behaviors:</a:t>
            </a:r>
            <a:r>
              <a:rPr lang="zh-CN" altLang="en-US" sz="2500" dirty="0"/>
              <a:t> </a:t>
            </a:r>
            <a:r>
              <a:rPr lang="en-US" altLang="zh-CN" sz="2500" dirty="0"/>
              <a:t>the accelerating expansion of the universe and the mass that appears to be missing in galaxies based on gravitational effects</a:t>
            </a:r>
          </a:p>
          <a:p>
            <a:r>
              <a:rPr lang="en-US" altLang="zh-CN" sz="2500" dirty="0"/>
              <a:t>In other words, dark energy makes the universe expand faster and faster, and dark matter makes galaxies have the shapes that they do</a:t>
            </a:r>
          </a:p>
        </p:txBody>
      </p:sp>
      <p:pic>
        <p:nvPicPr>
          <p:cNvPr id="1026" name="Picture 2" descr="File:Cosmological Composition – Pie Chart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4495800"/>
            <a:ext cx="4267200" cy="17091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6211669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Most of the universe is made of dark energy, and most of the rest is dark matter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717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The Universe</vt:lpstr>
      <vt:lpstr>Cosmology</vt:lpstr>
      <vt:lpstr>Newton’s Static Universe</vt:lpstr>
      <vt:lpstr>Edwin Hubble’s Discovery</vt:lpstr>
      <vt:lpstr>What does this redshift mean?</vt:lpstr>
      <vt:lpstr>How old is the universe?</vt:lpstr>
      <vt:lpstr>The Big Bang</vt:lpstr>
      <vt:lpstr>The expanding universe</vt:lpstr>
      <vt:lpstr>Dark energy and dark matter</vt:lpstr>
      <vt:lpstr>How will the universe end?</vt:lpstr>
      <vt:lpstr>The anthropic principle</vt:lpstr>
      <vt:lpstr>We still don’t know: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Universe</dc:title>
  <dc:creator>Teacher</dc:creator>
  <cp:lastModifiedBy>Christopher Chui</cp:lastModifiedBy>
  <cp:revision>45</cp:revision>
  <dcterms:created xsi:type="dcterms:W3CDTF">2013-11-12T01:33:25Z</dcterms:created>
  <dcterms:modified xsi:type="dcterms:W3CDTF">2021-04-30T22:32:16Z</dcterms:modified>
</cp:coreProperties>
</file>